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3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4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1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6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2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8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6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4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04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5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A3AD-06F2-43F8-A6EE-B62A94D098DB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AA38-546A-4FF9-AC60-B56ABBEE7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01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45129" y="1122363"/>
            <a:ext cx="7298871" cy="353944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Педагогический вектор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76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00049" y="326571"/>
            <a:ext cx="10882993" cy="589461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Цель</a:t>
            </a:r>
            <a:r>
              <a:rPr lang="en-US" sz="2400" b="1" dirty="0" smtClean="0"/>
              <a:t>:</a:t>
            </a:r>
            <a:r>
              <a:rPr lang="ru-RU" sz="2400" dirty="0" smtClean="0"/>
              <a:t> создание образовательного пространства для осуществления профессиональной пробы, ориентирующее обучающихся на педагогическую профессию и самоопределение.</a:t>
            </a:r>
          </a:p>
          <a:p>
            <a:pPr marL="0" indent="0">
              <a:buNone/>
            </a:pPr>
            <a:r>
              <a:rPr lang="ru-RU" sz="2400" b="1" dirty="0" smtClean="0"/>
              <a:t>Задачи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Способствовать профессиональному самоопределению </a:t>
            </a:r>
            <a:r>
              <a:rPr lang="ru-RU" sz="2400" dirty="0" smtClean="0"/>
              <a:t>обучающихся.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Способствовать формированию представлений о педагогической профессии у </a:t>
            </a:r>
            <a:r>
              <a:rPr lang="ru-RU" sz="2400" dirty="0" smtClean="0"/>
              <a:t>обучающихся</a:t>
            </a:r>
            <a:r>
              <a:rPr lang="ru-RU" sz="2400" dirty="0"/>
              <a:t>.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Содействовать развитию организаторских, коммуникативных и педагогических способностей обучающихся.</a:t>
            </a:r>
          </a:p>
          <a:p>
            <a:pPr marL="0" indent="0">
              <a:buNone/>
            </a:pPr>
            <a:r>
              <a:rPr lang="ru-RU" sz="2400" b="1" dirty="0" smtClean="0"/>
              <a:t>Участники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dirty="0" smtClean="0"/>
              <a:t>1 </a:t>
            </a:r>
            <a:r>
              <a:rPr lang="ru-RU" sz="2400" dirty="0" smtClean="0"/>
              <a:t>группа</a:t>
            </a:r>
            <a:r>
              <a:rPr lang="en-US" sz="2400" dirty="0" smtClean="0"/>
              <a:t>: </a:t>
            </a:r>
            <a:r>
              <a:rPr lang="ru-RU" sz="2400" dirty="0" smtClean="0"/>
              <a:t>9</a:t>
            </a:r>
            <a:r>
              <a:rPr lang="en-US" sz="2400" dirty="0" smtClean="0"/>
              <a:t> “</a:t>
            </a:r>
            <a:r>
              <a:rPr lang="ru-RU" sz="2400" dirty="0" smtClean="0"/>
              <a:t>А</a:t>
            </a:r>
            <a:r>
              <a:rPr lang="en-US" sz="2400" dirty="0" smtClean="0"/>
              <a:t>”</a:t>
            </a:r>
            <a:r>
              <a:rPr lang="ru-RU" sz="2400" dirty="0" smtClean="0"/>
              <a:t>- 12 обучающихся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 </a:t>
            </a:r>
            <a:r>
              <a:rPr lang="ru-RU" sz="2400" dirty="0" smtClean="0"/>
              <a:t>группа 11 </a:t>
            </a:r>
            <a:r>
              <a:rPr lang="en-US" sz="2400" dirty="0" smtClean="0"/>
              <a:t>“</a:t>
            </a:r>
            <a:r>
              <a:rPr lang="ru-RU" sz="2400" dirty="0" smtClean="0"/>
              <a:t>Б</a:t>
            </a:r>
            <a:r>
              <a:rPr lang="en-US" sz="2400" dirty="0" smtClean="0"/>
              <a:t>”</a:t>
            </a:r>
            <a:r>
              <a:rPr lang="ru-RU" sz="2400" dirty="0" smtClean="0"/>
              <a:t>- </a:t>
            </a:r>
            <a:r>
              <a:rPr lang="ru-RU" sz="2400" dirty="0"/>
              <a:t>12 обучающихся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01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85198672"/>
              </p:ext>
            </p:extLst>
          </p:nvPr>
        </p:nvGraphicFramePr>
        <p:xfrm>
          <a:off x="0" y="179612"/>
          <a:ext cx="11405507" cy="628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614">
                  <a:extLst>
                    <a:ext uri="{9D8B030D-6E8A-4147-A177-3AD203B41FA5}">
                      <a16:colId xmlns:a16="http://schemas.microsoft.com/office/drawing/2014/main" val="4223775333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1171810866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35862186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71832626"/>
                    </a:ext>
                  </a:extLst>
                </a:gridCol>
              </a:tblGrid>
              <a:tr h="9525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Целевой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ориентир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2019-2020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уч.г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полугодие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2020-2021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уч.г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97774"/>
                  </a:ext>
                </a:extLst>
              </a:tr>
              <a:tr h="985708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 знаний обучающихся профильного класса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52%-9А класс</a:t>
                      </a:r>
                    </a:p>
                    <a:p>
                      <a:pPr algn="ctr"/>
                      <a:r>
                        <a:rPr lang="ru-RU" dirty="0" smtClean="0"/>
                        <a:t>36%-11Б класс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r>
                        <a:rPr lang="ru-RU" smtClean="0"/>
                        <a:t>%-9А </a:t>
                      </a:r>
                      <a:r>
                        <a:rPr lang="ru-RU" dirty="0" smtClean="0"/>
                        <a:t>класс</a:t>
                      </a:r>
                    </a:p>
                    <a:p>
                      <a:pPr algn="ctr"/>
                      <a:r>
                        <a:rPr lang="ru-RU" dirty="0" smtClean="0"/>
                        <a:t>38%-11Б класс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26439"/>
                  </a:ext>
                </a:extLst>
              </a:tr>
              <a:tr h="185956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 во  Всероссийской олимпиаде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школьников по профильным предметам, научно-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практических конференциях, конкурсах различного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уровня;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347726"/>
                  </a:ext>
                </a:extLst>
              </a:tr>
              <a:tr h="1106296">
                <a:tc>
                  <a:txBody>
                    <a:bodyPr/>
                    <a:lstStyle/>
                    <a:p>
                      <a:r>
                        <a:rPr lang="ru-RU" dirty="0" smtClean="0"/>
                        <a:t>%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выпускников с высоким баллом ЕГЭ по профильным предметам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99135"/>
                  </a:ext>
                </a:extLst>
              </a:tr>
              <a:tr h="1382436">
                <a:tc>
                  <a:txBody>
                    <a:bodyPr/>
                    <a:lstStyle/>
                    <a:p>
                      <a:r>
                        <a:rPr lang="ru-RU" dirty="0" smtClean="0"/>
                        <a:t>%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выпускников, выбравших профессию</a:t>
                      </a:r>
                      <a:r>
                        <a:rPr lang="ru-RU" sz="1800" b="0" i="0" u="none" strike="noStrike" baseline="0" dirty="0" smtClean="0"/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специальность по изучаемому направлению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325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31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436" y="365125"/>
            <a:ext cx="11133364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                         Значимые мероприятия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728676"/>
              </p:ext>
            </p:extLst>
          </p:nvPr>
        </p:nvGraphicFramePr>
        <p:xfrm>
          <a:off x="220436" y="1690689"/>
          <a:ext cx="11133364" cy="457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4961">
                  <a:extLst>
                    <a:ext uri="{9D8B030D-6E8A-4147-A177-3AD203B41FA5}">
                      <a16:colId xmlns:a16="http://schemas.microsoft.com/office/drawing/2014/main" val="1995112523"/>
                    </a:ext>
                  </a:extLst>
                </a:gridCol>
                <a:gridCol w="4068403">
                  <a:extLst>
                    <a:ext uri="{9D8B030D-6E8A-4147-A177-3AD203B41FA5}">
                      <a16:colId xmlns:a16="http://schemas.microsoft.com/office/drawing/2014/main" val="2779728836"/>
                    </a:ext>
                  </a:extLst>
                </a:gridCol>
              </a:tblGrid>
              <a:tr h="123027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Конкурс научно-исследовательских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работ 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Научный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дебют</a:t>
                      </a:r>
                      <a:endParaRPr lang="ru-RU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 место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26568"/>
                  </a:ext>
                </a:extLst>
              </a:tr>
              <a:tr h="88049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Конкурс</a:t>
                      </a:r>
                      <a:r>
                        <a:rPr lang="ru-RU" sz="1800" b="1" baseline="0" dirty="0" smtClean="0"/>
                        <a:t> Выразительность речи (команда «Лингвисты</a:t>
                      </a:r>
                      <a:r>
                        <a:rPr lang="ru-RU" sz="1800" b="1" baseline="0" dirty="0" smtClean="0"/>
                        <a:t>»)</a:t>
                      </a:r>
                      <a:endParaRPr lang="ru-RU" sz="1800" b="1" baseline="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 место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32743"/>
                  </a:ext>
                </a:extLst>
              </a:tr>
              <a:tr h="1230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Исторический </a:t>
                      </a:r>
                      <a:r>
                        <a:rPr lang="ru-RU" sz="1800" b="1" dirty="0" err="1" smtClean="0"/>
                        <a:t>квиз</a:t>
                      </a:r>
                      <a:r>
                        <a:rPr lang="ru-RU" sz="1800" b="1" dirty="0" smtClean="0"/>
                        <a:t>, посвященный 75-летию Победы (</a:t>
                      </a:r>
                      <a:r>
                        <a:rPr lang="ru-RU" sz="1800" b="1" dirty="0" err="1" smtClean="0"/>
                        <a:t>интеллекутальные</a:t>
                      </a:r>
                      <a:r>
                        <a:rPr lang="ru-RU" sz="1800" b="1" baseline="0" dirty="0" smtClean="0"/>
                        <a:t> и творческие конкурсы-задания</a:t>
                      </a:r>
                      <a:r>
                        <a:rPr lang="ru-RU" sz="1800" b="1" baseline="0" dirty="0" smtClean="0"/>
                        <a:t>. </a:t>
                      </a:r>
                      <a:endParaRPr lang="ru-RU" sz="1800" b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Участие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587046"/>
                  </a:ext>
                </a:extLst>
              </a:tr>
              <a:tr h="1230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Фестиваль «День Учителя» (Психологические</a:t>
                      </a:r>
                      <a:r>
                        <a:rPr lang="ru-RU" sz="1800" b="1" baseline="0" dirty="0" smtClean="0"/>
                        <a:t> техники и упражнения </a:t>
                      </a:r>
                      <a:r>
                        <a:rPr lang="ru-RU" sz="1800" b="1" baseline="0" dirty="0" smtClean="0"/>
                        <a:t>для </a:t>
                      </a:r>
                      <a:r>
                        <a:rPr lang="ru-RU" sz="1800" b="1" baseline="0" dirty="0" err="1" smtClean="0"/>
                        <a:t>саморегуляции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baseline="0" dirty="0" smtClean="0"/>
                        <a:t>состояния школьника и </a:t>
                      </a:r>
                      <a:r>
                        <a:rPr lang="ru-RU" sz="1800" b="1" baseline="0" dirty="0" smtClean="0"/>
                        <a:t>учителя) </a:t>
                      </a:r>
                      <a:endParaRPr lang="ru-RU" sz="1800" b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 место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98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33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229" y="263525"/>
            <a:ext cx="10994571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dirty="0" smtClean="0"/>
              <a:t>Мониторинг </a:t>
            </a:r>
            <a:r>
              <a:rPr lang="ru-RU" dirty="0" smtClean="0"/>
              <a:t>оценки </a:t>
            </a:r>
            <a:r>
              <a:rPr lang="ru-RU" dirty="0" smtClean="0"/>
              <a:t>эффективности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smtClean="0"/>
              <a:t>               реализации </a:t>
            </a:r>
            <a:r>
              <a:rPr lang="ru-RU" dirty="0" smtClean="0"/>
              <a:t>проекта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55442"/>
              </p:ext>
            </p:extLst>
          </p:nvPr>
        </p:nvGraphicFramePr>
        <p:xfrm>
          <a:off x="359229" y="1589089"/>
          <a:ext cx="10994571" cy="49949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94571">
                  <a:extLst>
                    <a:ext uri="{9D8B030D-6E8A-4147-A177-3AD203B41FA5}">
                      <a16:colId xmlns:a16="http://schemas.microsoft.com/office/drawing/2014/main" val="2190288335"/>
                    </a:ext>
                  </a:extLst>
                </a:gridCol>
              </a:tblGrid>
              <a:tr h="953607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Создана  инновационная образовательная среда на основе сетевого партнерства с       ???               которое обеспечивает формирование устойчивой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мотивации у школьников на будущую педагогическую деятельность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270095"/>
                  </a:ext>
                </a:extLst>
              </a:tr>
              <a:tr h="59230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Собран</a:t>
                      </a:r>
                      <a:r>
                        <a:rPr lang="ru-RU" sz="2000" b="1" baseline="0" dirty="0" smtClean="0"/>
                        <a:t> методический материал по выявлению способностей к педагогической </a:t>
                      </a:r>
                      <a:r>
                        <a:rPr lang="ru-RU" sz="2000" b="1" baseline="0" dirty="0" smtClean="0"/>
                        <a:t>специальности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586938"/>
                  </a:ext>
                </a:extLst>
              </a:tr>
              <a:tr h="59230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Включение</a:t>
                      </a:r>
                      <a:r>
                        <a:rPr lang="ru-RU" sz="2000" b="1" baseline="0" dirty="0" smtClean="0"/>
                        <a:t>  участников Проекта  </a:t>
                      </a:r>
                      <a:r>
                        <a:rPr lang="ru-RU" sz="2000" b="1" baseline="0" dirty="0" smtClean="0"/>
                        <a:t>в воспитательную систему </a:t>
                      </a:r>
                      <a:r>
                        <a:rPr lang="ru-RU" sz="2000" b="1" baseline="0" dirty="0" smtClean="0"/>
                        <a:t>школы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575605"/>
                  </a:ext>
                </a:extLst>
              </a:tr>
              <a:tr h="71898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Приобретен первоначальный опыт работы с детьми младшего школьного </a:t>
                      </a:r>
                      <a:r>
                        <a:rPr lang="ru-RU" sz="2000" b="1" dirty="0" smtClean="0"/>
                        <a:t>возраста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13899"/>
                  </a:ext>
                </a:extLst>
              </a:tr>
              <a:tr h="925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Участниками Проекта приобретен первоначальный опыт к овладению профессиональными секретами</a:t>
                      </a:r>
                    </a:p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51055"/>
                  </a:ext>
                </a:extLst>
              </a:tr>
              <a:tr h="107968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Оформлен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 кабинет </a:t>
                      </a:r>
                      <a:r>
                        <a:rPr lang="ru-RU" sz="2000" b="1" dirty="0" smtClean="0"/>
                        <a:t>в рамках проекта.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29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917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269</Words>
  <Application>Microsoft Office PowerPoint</Application>
  <PresentationFormat>Широкоэкранный</PresentationFormat>
  <Paragraphs>58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Педагогический вектор</vt:lpstr>
      <vt:lpstr> </vt:lpstr>
      <vt:lpstr>Презентация PowerPoint</vt:lpstr>
      <vt:lpstr>                         Значимые мероприятия</vt:lpstr>
      <vt:lpstr>                 Мониторинг оценки эффективности                           реализации проекта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вектор</dc:title>
  <dc:creator>3-09</dc:creator>
  <cp:lastModifiedBy>Пользователь</cp:lastModifiedBy>
  <cp:revision>23</cp:revision>
  <cp:lastPrinted>2021-01-22T02:13:42Z</cp:lastPrinted>
  <dcterms:created xsi:type="dcterms:W3CDTF">2021-01-14T04:39:36Z</dcterms:created>
  <dcterms:modified xsi:type="dcterms:W3CDTF">2021-01-22T03:40:33Z</dcterms:modified>
</cp:coreProperties>
</file>